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sldIdLst>
    <p:sldId id="268" r:id="rId2"/>
    <p:sldId id="258" r:id="rId3"/>
    <p:sldId id="259" r:id="rId4"/>
    <p:sldId id="280" r:id="rId5"/>
    <p:sldId id="281" r:id="rId6"/>
    <p:sldId id="261" r:id="rId7"/>
    <p:sldId id="262" r:id="rId8"/>
    <p:sldId id="278" r:id="rId9"/>
    <p:sldId id="265" r:id="rId10"/>
    <p:sldId id="266" r:id="rId11"/>
    <p:sldId id="279" r:id="rId12"/>
    <p:sldId id="256" r:id="rId13"/>
    <p:sldId id="277" r:id="rId14"/>
    <p:sldId id="257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28090C-F178-4061-ADB9-51C50EB9F8EE}" type="datetimeFigureOut">
              <a:rPr lang="ru-RU" smtClean="0"/>
              <a:pPr/>
              <a:t>13.11.2013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EB9C8-6875-4EE4-9D9E-71BDE0332C5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46B47-86A1-4757-87B7-BE862C77EB0B}" type="datetimeFigureOut">
              <a:rPr lang="ru-RU" smtClean="0"/>
              <a:pPr/>
              <a:t>13.11.2013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F5B4E-988D-4847-B731-EC2E38364D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33879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46B47-86A1-4757-87B7-BE862C77EB0B}" type="datetimeFigureOut">
              <a:rPr lang="ru-RU" smtClean="0"/>
              <a:pPr/>
              <a:t>13.11.2013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F5B4E-988D-4847-B731-EC2E38364D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10952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46B47-86A1-4757-87B7-BE862C77EB0B}" type="datetimeFigureOut">
              <a:rPr lang="ru-RU" smtClean="0"/>
              <a:pPr/>
              <a:t>13.11.2013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F5B4E-988D-4847-B731-EC2E38364D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59613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46B47-86A1-4757-87B7-BE862C77EB0B}" type="datetimeFigureOut">
              <a:rPr lang="ru-RU" smtClean="0"/>
              <a:pPr/>
              <a:t>13.11.2013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F5B4E-988D-4847-B731-EC2E38364D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73993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46B47-86A1-4757-87B7-BE862C77EB0B}" type="datetimeFigureOut">
              <a:rPr lang="ru-RU" smtClean="0"/>
              <a:pPr/>
              <a:t>13.11.2013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F5B4E-988D-4847-B731-EC2E38364D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18965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46B47-86A1-4757-87B7-BE862C77EB0B}" type="datetimeFigureOut">
              <a:rPr lang="ru-RU" smtClean="0"/>
              <a:pPr/>
              <a:t>13.11.2013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F5B4E-988D-4847-B731-EC2E38364D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2768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46B47-86A1-4757-87B7-BE862C77EB0B}" type="datetimeFigureOut">
              <a:rPr lang="ru-RU" smtClean="0"/>
              <a:pPr/>
              <a:t>13.11.2013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F5B4E-988D-4847-B731-EC2E38364D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5400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46B47-86A1-4757-87B7-BE862C77EB0B}" type="datetimeFigureOut">
              <a:rPr lang="ru-RU" smtClean="0"/>
              <a:pPr/>
              <a:t>13.11.2013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F5B4E-988D-4847-B731-EC2E38364D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53680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46B47-86A1-4757-87B7-BE862C77EB0B}" type="datetimeFigureOut">
              <a:rPr lang="ru-RU" smtClean="0"/>
              <a:pPr/>
              <a:t>13.11.2013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F5B4E-988D-4847-B731-EC2E38364D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51960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46B47-86A1-4757-87B7-BE862C77EB0B}" type="datetimeFigureOut">
              <a:rPr lang="ru-RU" smtClean="0"/>
              <a:pPr/>
              <a:t>13.11.2013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F5B4E-988D-4847-B731-EC2E38364D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18248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46B47-86A1-4757-87B7-BE862C77EB0B}" type="datetimeFigureOut">
              <a:rPr lang="ru-RU" smtClean="0"/>
              <a:pPr/>
              <a:t>13.11.2013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F5B4E-988D-4847-B731-EC2E38364D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9714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46B47-86A1-4757-87B7-BE862C77EB0B}" type="datetimeFigureOut">
              <a:rPr lang="ru-RU" smtClean="0"/>
              <a:pPr/>
              <a:t>13.11.2013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F5B4E-988D-4847-B731-EC2E38364D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41591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6192687"/>
          </a:xfrm>
        </p:spPr>
        <p:style>
          <a:lnRef idx="1">
            <a:schemeClr val="accent3"/>
          </a:lnRef>
          <a:fillRef idx="1003">
            <a:schemeClr val="lt1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ПОЛОЖЕНИЕ</a:t>
            </a:r>
            <a:br>
              <a:rPr lang="ru-RU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О ПОРЯДКЕ ПРОВЕДЕНИЯ ИНСТРУКТАЖЕЙ ПО ОХРАНЕ ТРУДА С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УЧАЩИМИСЯ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ШКОЛЫ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6335609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0611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16633"/>
            <a:ext cx="8501122" cy="100811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b="1" dirty="0"/>
              <a:t>Виды инструктажей для учащихся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980728"/>
            <a:ext cx="8534182" cy="547260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Вводный</a:t>
            </a:r>
          </a:p>
          <a:p>
            <a:r>
              <a:rPr lang="ru-RU" sz="36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проводят - Классные руководители, учителя начальных классов</a:t>
            </a:r>
            <a:r>
              <a:rPr lang="ru-RU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	</a:t>
            </a:r>
            <a:endParaRPr lang="ru-RU" sz="40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marL="742950" indent="-742950">
              <a:buAutoNum type="arabicParenR"/>
            </a:pPr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Перед </a:t>
            </a:r>
            <a:r>
              <a:rPr lang="ru-RU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началом учебных занятий один раз в </a:t>
            </a:r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год.</a:t>
            </a:r>
          </a:p>
          <a:p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2) При зачислении или оформлении в </a:t>
            </a:r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учреждение </a:t>
            </a:r>
            <a:r>
              <a:rPr lang="ru-RU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образования </a:t>
            </a:r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ученика</a:t>
            </a:r>
            <a:r>
              <a:rPr lang="ru-RU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41641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b="1" dirty="0"/>
              <a:t>Виды инструктажей для учащихся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544616"/>
          </a:xfr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44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Вводный</a:t>
            </a:r>
          </a:p>
          <a:p>
            <a:pPr marL="0" indent="0" algn="ctr">
              <a:buNone/>
            </a:pPr>
            <a:r>
              <a:rPr lang="ru-RU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проводят – Учителя </a:t>
            </a:r>
            <a:r>
              <a:rPr lang="ru-RU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физики, химии, биологии, информатики, технологии, физкультуры, ОБЖ</a:t>
            </a:r>
            <a:endParaRPr lang="ru-RU" b="1" u="sng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0" indent="0" algn="ctr">
              <a:buNone/>
            </a:pPr>
            <a:r>
              <a:rPr lang="ru-RU" sz="4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</a:t>
            </a:r>
            <a:r>
              <a:rPr lang="ru-RU" sz="4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с учащимися школы </a:t>
            </a:r>
            <a:r>
              <a:rPr lang="ru-RU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в начале учебного года.</a:t>
            </a:r>
            <a:endParaRPr lang="ru-RU" sz="24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marL="0" indent="0" algn="ctr">
              <a:buNone/>
            </a:pPr>
            <a:r>
              <a:rPr lang="ru-RU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ru-RU" sz="4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Проведение вводного инструктажа с учащимися регистрируют в журнале регистрации.</a:t>
            </a:r>
          </a:p>
        </p:txBody>
      </p:sp>
    </p:spTree>
    <p:extLst>
      <p:ext uri="{BB962C8B-B14F-4D97-AF65-F5344CB8AC3E}">
        <p14:creationId xmlns="" xmlns:p14="http://schemas.microsoft.com/office/powerpoint/2010/main" val="272129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>Виды инструктажей для учащихся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30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Ориентировочный перечень вопросов вводного инструктажа по безопасности жизнедеятельности для учащихся</a:t>
            </a:r>
          </a:p>
          <a:p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Общие сведения о заведении образования, его лаборатории, кружки, мастерские. Вида источника опасности в учебных помещениях и на спортивных площадках. </a:t>
            </a:r>
          </a:p>
          <a:p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Общие правила поведения на территории учебного заведения. Расположение кабинетов, лабораторий, столовой, зала, медпункта и т.д.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>Виды инструктажей для учащихся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40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Ориентировочный перечень вопросов вводного инструктажа по безопасности жизнедеятельности для учащихся</a:t>
            </a:r>
          </a:p>
          <a:p>
            <a:endParaRPr lang="ru-RU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r>
              <a:rPr lang="ru-RU" sz="3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Особые требования безопасности при проведении внеклассных и внешкольных мероприятий. Обстоятельства и причины отдельных характерных несчастных случаев, произошедших в учреждениях образования. </a:t>
            </a:r>
          </a:p>
          <a:p>
            <a:r>
              <a:rPr lang="ru-RU" sz="3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Требования пожарной безопасности в учебном заведении. </a:t>
            </a:r>
          </a:p>
          <a:p>
            <a:r>
              <a:rPr lang="ru-RU" sz="3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Первая помощь пострадавшим. Действия учащихся при несчастном случае, случае пожара, обнаружения ядовитых или вредных веществ в учебном заведении.</a:t>
            </a:r>
            <a:endParaRPr lang="ru-RU" sz="3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/>
              <a:t>Виды инструктажей для учащихся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463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38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Первичный инструктаж на рабочем </a:t>
            </a:r>
            <a:r>
              <a:rPr lang="ru-RU" sz="38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месте</a:t>
            </a:r>
          </a:p>
          <a:p>
            <a:pPr marL="0" indent="0" algn="ctr">
              <a:buNone/>
            </a:pPr>
            <a:endParaRPr lang="ru-RU" sz="3800" b="1" u="sng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 algn="ctr">
              <a:buNone/>
            </a:pPr>
            <a:r>
              <a:rPr lang="ru-RU" sz="36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проводят – </a:t>
            </a:r>
            <a:r>
              <a:rPr lang="ru-RU" sz="3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Учителя предметники, руководители кружков </a:t>
            </a:r>
            <a:endParaRPr lang="ru-RU" sz="3600" b="1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3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 учащимися перед изучением каждой новой темы;</a:t>
            </a:r>
          </a:p>
          <a:p>
            <a:r>
              <a:rPr lang="ru-RU" sz="3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 проведении практических занятий в учебных лабораториях, классах, мастерских;</a:t>
            </a:r>
          </a:p>
          <a:p>
            <a:r>
              <a:rPr lang="ru-RU" sz="3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 </a:t>
            </a:r>
            <a:r>
              <a:rPr lang="ru-RU" sz="3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проведении внешкольных занятий в кружках, секциях;</a:t>
            </a:r>
          </a:p>
          <a:p>
            <a:r>
              <a:rPr lang="ru-RU" sz="3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 </a:t>
            </a:r>
            <a:r>
              <a:rPr lang="ru-RU" sz="3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учащимися при работе в кабинетах физики, химии, </a:t>
            </a:r>
            <a:r>
              <a:rPr lang="ru-RU" sz="3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информатики; ОБЖ, </a:t>
            </a:r>
            <a:r>
              <a:rPr lang="ru-RU" sz="3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биологии, технологии, спортзале</a:t>
            </a: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447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/>
              <a:t>Виды инструктажей для учащихся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5259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Первичный инструктаж на рабочем месте </a:t>
            </a:r>
            <a:endParaRPr lang="ru-RU" b="1" u="sng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>
              <a:buNone/>
            </a:pPr>
            <a:r>
              <a:rPr lang="ru-RU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 </a:t>
            </a:r>
            <a:r>
              <a:rPr lang="ru-RU" sz="4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учащимися проводится по программам первичного инструктажа для соответствующих кабинетов, спортзала, мастерских.</a:t>
            </a:r>
          </a:p>
        </p:txBody>
      </p:sp>
    </p:spTree>
    <p:extLst>
      <p:ext uri="{BB962C8B-B14F-4D97-AF65-F5344CB8AC3E}">
        <p14:creationId xmlns="" xmlns:p14="http://schemas.microsoft.com/office/powerpoint/2010/main" val="407061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/>
              <a:t>Виды инструктажей для учащихся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68863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46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Повторный инструктаж на рабочем </a:t>
            </a:r>
            <a:r>
              <a:rPr lang="ru-RU" sz="46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месте</a:t>
            </a:r>
          </a:p>
          <a:p>
            <a:pPr marL="0" indent="0" algn="ctr">
              <a:buNone/>
            </a:pPr>
            <a:endParaRPr lang="ru-RU" b="1" u="sng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41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Проводитс</a:t>
            </a:r>
            <a:r>
              <a:rPr lang="ru-RU" sz="51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я</a:t>
            </a:r>
          </a:p>
          <a:p>
            <a:pPr marL="0" indent="0" algn="ctr">
              <a:buNone/>
            </a:pPr>
            <a:r>
              <a:rPr lang="ru-RU" sz="5100" b="1" u="sng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учителями </a:t>
            </a:r>
            <a:r>
              <a:rPr lang="ru-RU" sz="5100" b="1" u="sng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физики, химии, биологии, информатики, технологии, физкультуры, ОБЖ</a:t>
            </a:r>
            <a:r>
              <a:rPr lang="ru-RU" sz="51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.</a:t>
            </a:r>
          </a:p>
          <a:p>
            <a:pPr marL="0" indent="0" algn="ctr">
              <a:buNone/>
            </a:pPr>
            <a:endParaRPr lang="ru-RU" sz="36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pPr marL="0" indent="0" algn="ctr">
              <a:buNone/>
            </a:pPr>
            <a:r>
              <a:rPr lang="ru-RU" sz="73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sz="73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 учащимися повторный инструктаж на рабочем месте проводится не реже двух раз в год по программам первичного инструктажа на рабочем месте</a:t>
            </a:r>
            <a:r>
              <a:rPr lang="ru-RU" sz="73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marL="0" indent="0" algn="ctr">
              <a:buNone/>
            </a:pPr>
            <a:r>
              <a:rPr lang="ru-RU" sz="6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marL="0" indent="0" algn="ctr">
              <a:buNone/>
            </a:pPr>
            <a:endParaRPr lang="ru-RU" sz="4600" u="sng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899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86874" cy="79690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b="1" dirty="0"/>
              <a:t>Виды инструктажей для учащихся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282" y="1071546"/>
            <a:ext cx="8786874" cy="54006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46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Внеплановый </a:t>
            </a:r>
            <a:r>
              <a:rPr lang="ru-RU" sz="46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инструктаж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 введении в действие новых или переработанных стандартов, правил, инструкций по охране труда, а также изменений к ним;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 связи с изменившимися условиями труда;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 нарушении работающими и учащимися требований безопасности труда, которые могут привести или привели к травме, аварии, взрыву или пожару, отравлению;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по 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требованию органов надзора;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 переводе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учащегося в другую школу.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Внеплановый инструктаж проводится индивидуально или с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группой, учащихся 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школы.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Объем и содержание инструктажа определяется в каждом конкретном случае в зависимости от причин и обстоятельств, вызвавших необходимость его проведения.</a:t>
            </a:r>
          </a:p>
          <a:p>
            <a:pPr marL="0" indent="0" algn="ctr">
              <a:buNone/>
            </a:pPr>
            <a:endParaRPr lang="ru-RU" sz="2800" u="sng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755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920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/>
              <a:t>Виды инструктажей для учащихся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4461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36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Целевой инструктаж</a:t>
            </a:r>
          </a:p>
          <a:p>
            <a:pPr marL="0" indent="0">
              <a:buNone/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* В случае организации </a:t>
            </a:r>
            <a:r>
              <a:rPr lang="ru-RU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внеучебных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 мероприятий (олимпиады, турниры по предметам, экскурсии, туристические походы, спортивные соревнования и т.д.);</a:t>
            </a:r>
            <a:b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  Во время проведения общественных, </a:t>
            </a:r>
            <a:r>
              <a:rPr lang="ru-RU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внеучебных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 работ (уборка территорий, помещений, </a:t>
            </a:r>
            <a:r>
              <a:rPr lang="ru-RU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научноисследова</a:t>
            </a:r>
            <a:r>
              <a:rPr lang="ru-RU" sz="3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тельская</a:t>
            </a:r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 работа на учебно-опытном участке и т.п.)</a:t>
            </a:r>
            <a:endParaRPr lang="ru-RU" sz="3400" b="1" u="sng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3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*Запрещается </a:t>
            </a:r>
            <a:r>
              <a:rPr lang="ru-RU" sz="3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давать разовые поручения по выполнению опасных и вредных работ, требующих специальной подготовки, навыков по выполнению данного вида работы, специальных приспособлений и т. д</a:t>
            </a:r>
            <a:r>
              <a:rPr lang="ru-RU" sz="3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.</a:t>
            </a:r>
            <a:endParaRPr lang="ru-RU" sz="3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5984" y="6858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Регистрация целевого инструктажа в ГОСТ 12.0.004-90 не предусмотрена</a:t>
            </a:r>
            <a:endParaRPr lang="ru-RU" b="1" u="sng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600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/>
              <a:t>Виды инструктажей для учащихся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158" y="1500174"/>
            <a:ext cx="8229600" cy="518685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u="sng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 Форма журнала регистрации инструктажей учащихся школы</a:t>
            </a:r>
          </a:p>
          <a:p>
            <a:pPr>
              <a:buNone/>
            </a:pPr>
            <a:r>
              <a:rPr lang="ru-RU" sz="2900" dirty="0" smtClean="0"/>
              <a:t>  </a:t>
            </a:r>
            <a:r>
              <a:rPr lang="ru-RU" sz="4800" dirty="0" smtClean="0"/>
              <a:t>           </a:t>
            </a:r>
            <a:endParaRPr lang="ru-RU" sz="6700" dirty="0"/>
          </a:p>
          <a:p>
            <a:endParaRPr lang="ru-RU" sz="2600" b="1" dirty="0" smtClean="0">
              <a:solidFill>
                <a:srgbClr val="0070C0"/>
              </a:solidFill>
            </a:endParaRPr>
          </a:p>
          <a:p>
            <a:endParaRPr lang="ru-RU" sz="2600" b="1" dirty="0" smtClean="0">
              <a:solidFill>
                <a:srgbClr val="0070C0"/>
              </a:solidFill>
            </a:endParaRPr>
          </a:p>
          <a:p>
            <a:endParaRPr lang="ru-RU" sz="2000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u-RU" sz="2000" b="1" dirty="0" smtClean="0">
              <a:solidFill>
                <a:srgbClr val="0070C0"/>
              </a:solidFill>
            </a:endParaRPr>
          </a:p>
          <a:p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Журнал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должен быть пронумерован, прошнурован, подписан специалистом по охране труда и скреплен печатью организации. </a:t>
            </a:r>
          </a:p>
          <a:p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 Журнал хранится в подразделении у руководителя подразделения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2" y="2500306"/>
          <a:ext cx="7929618" cy="2286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4"/>
                <a:gridCol w="2051300"/>
                <a:gridCol w="870857"/>
                <a:gridCol w="1435561"/>
                <a:gridCol w="1000132"/>
                <a:gridCol w="1071570"/>
                <a:gridCol w="928694"/>
              </a:tblGrid>
              <a:tr h="19202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bg2"/>
                          </a:solidFill>
                        </a:rPr>
                        <a:t>№</a:t>
                      </a:r>
                      <a:endParaRPr lang="ru-RU" sz="14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bg2"/>
                          </a:solidFill>
                        </a:rPr>
                        <a:t>Фамилия, имя, отчество учащегося </a:t>
                      </a:r>
                      <a:endParaRPr lang="ru-RU" sz="14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bg2"/>
                          </a:solidFill>
                        </a:rPr>
                        <a:t>Дата проведения </a:t>
                      </a:r>
                      <a:endParaRPr lang="ru-RU" sz="14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bg2"/>
                          </a:solidFill>
                        </a:rPr>
                        <a:t>Вид инструктажа, его содержание, название инструкции </a:t>
                      </a:r>
                      <a:endParaRPr lang="ru-RU" sz="14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bg2"/>
                          </a:solidFill>
                        </a:rPr>
                        <a:t>Фамилия, имя, отчество лица, проводившего инструктаж </a:t>
                      </a:r>
                      <a:endParaRPr lang="ru-RU" sz="14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bg2"/>
                          </a:solidFill>
                        </a:rPr>
                        <a:t>Подпись лица, проводившего инструктаж </a:t>
                      </a:r>
                      <a:endParaRPr lang="ru-RU" sz="14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bg2"/>
                          </a:solidFill>
                        </a:rPr>
                        <a:t>Подпись лица, которое инструктировали</a:t>
                      </a:r>
                      <a:endParaRPr lang="ru-RU" sz="14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29432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endParaRPr lang="ru-RU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70C0"/>
                          </a:solidFill>
                        </a:rPr>
                        <a:t>2</a:t>
                      </a:r>
                      <a:endParaRPr lang="ru-RU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70C0"/>
                          </a:solidFill>
                        </a:rPr>
                        <a:t>3</a:t>
                      </a:r>
                      <a:endParaRPr lang="ru-RU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ru-RU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70C0"/>
                          </a:solidFill>
                        </a:rPr>
                        <a:t>5</a:t>
                      </a:r>
                      <a:endParaRPr lang="ru-RU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70C0"/>
                          </a:solidFill>
                        </a:rPr>
                        <a:t>6</a:t>
                      </a:r>
                      <a:endParaRPr lang="ru-RU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70C0"/>
                          </a:solidFill>
                        </a:rPr>
                        <a:t>7</a:t>
                      </a:r>
                      <a:endParaRPr lang="ru-RU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36723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6097309"/>
          </a:xfrm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48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 комплексе мер по профилактике травматизма обучающихся. Порядок расследования несчастных случаев с обучающимися</a:t>
            </a:r>
            <a:endParaRPr lang="ru-RU" sz="4800" b="1" u="sng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5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6551632"/>
            <a:ext cx="8568952" cy="45719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666770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Нормативная     база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14353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1. ГОСТ 12.0.004-90 «Организация обучения безопасности труда. Общие положения».</a:t>
            </a:r>
          </a:p>
          <a:p>
            <a:endParaRPr lang="ru-RU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 Приказ Министерства образования РФ  от 23.07.1996 №378 «О введение в действие положения о расследовании и учёте несчастных случаев с учащейся молодёжью и воспитанниками в системе образования  РФ.»</a:t>
            </a:r>
          </a:p>
          <a:p>
            <a:endParaRPr lang="ru-RU" dirty="0" smtClean="0">
              <a:solidFill>
                <a:srgbClr val="7030A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>
                <a:solidFill>
                  <a:srgbClr val="FF0000"/>
                </a:solidFill>
              </a:rPr>
              <a:t>Порядок расследования и учёта несчастных случаев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Если произошел несчастный случай</a:t>
            </a:r>
          </a:p>
          <a:p>
            <a:pPr marL="0" indent="0">
              <a:buNone/>
            </a:pPr>
            <a:r>
              <a:rPr lang="ru-RU" sz="5600" b="1" u="sng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1 шаг</a:t>
            </a:r>
            <a:r>
              <a:rPr lang="ru-RU" b="1" u="sng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:</a:t>
            </a:r>
          </a:p>
          <a:p>
            <a:pPr marL="0" indent="0">
              <a:buNone/>
            </a:pPr>
            <a:r>
              <a:rPr lang="ru-RU" sz="33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пострадавший </a:t>
            </a:r>
            <a:r>
              <a:rPr lang="ru-RU" sz="33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или очевидец немедленно извещает непосредственного </a:t>
            </a:r>
            <a:endParaRPr lang="ru-RU" sz="33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33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руководителя учебно- воспитательного процесса</a:t>
            </a:r>
            <a:r>
              <a:rPr lang="ru-RU" sz="33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,</a:t>
            </a:r>
          </a:p>
          <a:p>
            <a:pPr marL="0" indent="0" algn="ctr">
              <a:buNone/>
            </a:pPr>
            <a:r>
              <a:rPr lang="ru-RU" sz="33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33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который обязан: срочно организовать первую доврачебную помощь </a:t>
            </a:r>
            <a:r>
              <a:rPr lang="ru-RU" sz="33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пострадавшему, </a:t>
            </a:r>
            <a:r>
              <a:rPr lang="ru-RU" sz="33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сообщить о происшедшем руководителю ОУ, сохранить до расследования обстановку места происшествия (если это не угрожает жизни и здоровью окружающих и не приведет к аварии).</a:t>
            </a:r>
            <a:endParaRPr lang="ru-RU" sz="33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33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357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 Порядок расследования и учёта несчастных случаев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5700" b="1" u="sng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2 </a:t>
            </a:r>
            <a:r>
              <a:rPr lang="ru-RU" sz="5700" b="1" u="sng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шаг:</a:t>
            </a:r>
          </a:p>
          <a:p>
            <a:r>
              <a:rPr lang="ru-RU" sz="3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3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При получении сообщения о происшедшем несчастном случае руководитель, в первую очередь, должен убедиться в отсутствии возможности дальнейшего воздействия травмирующего фактора на других. </a:t>
            </a:r>
          </a:p>
          <a:p>
            <a:r>
              <a:rPr lang="ru-RU" sz="3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3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После принятых мер по оказанию пострадавшему первой помощи руководитель должен решить вопрос о необходимости доставки его в медицинское учреждение.</a:t>
            </a:r>
          </a:p>
          <a:p>
            <a:r>
              <a:rPr lang="ru-RU" sz="3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3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Руководитель учреждения обязан немедленно принять меры к устранению причин, вызвавших несчастный случай, сообщить о происшедшем несчастном случае в орган управления образованием родителям пострадавшего или лицам, представляющим его интересы, и запросить заключение из медицинского учреждения о характере и тяжести повреждения у пострадавшего.</a:t>
            </a:r>
          </a:p>
          <a:p>
            <a:pPr marL="0" indent="0">
              <a:buNone/>
            </a:pPr>
            <a:endParaRPr lang="ru-RU" sz="3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9972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 Порядок расследования и учёта несчастных случаев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5200" b="1" u="sng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3 </a:t>
            </a:r>
            <a:r>
              <a:rPr lang="ru-RU" sz="5200" b="1" u="sng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шаг: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В целях обеспечения своевременного и квалифицированного расследования несчастных случаев руководитель ОУ должен оценить характер и степень опасности происшествия, тяжесть и возможные последствия травмы, полученной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пострадавшим. 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О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пределить 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круг лиц, которые должны принять участие в расследовании несчастного случая.</a:t>
            </a:r>
          </a:p>
          <a:p>
            <a:pPr marL="0" indent="0">
              <a:buNone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При этом необходимо руководствоваться следующим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: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До начала расследования необходимо составить протокол осмотра  места происшествия. Эту работу целесообразно поручать должностным лицам, которые в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последующем 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будут включены в состав комиссии по расследованию несчастного случая.</a:t>
            </a:r>
          </a:p>
          <a:p>
            <a:pPr marL="0" indent="0">
              <a:buNone/>
            </a:pP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872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sz="3100" b="1" dirty="0">
                <a:solidFill>
                  <a:srgbClr val="FF0000"/>
                </a:solidFill>
              </a:rPr>
              <a:t>Порядок расследования и учёта несчастных случаев</a:t>
            </a: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4000" b="1" u="sng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4 </a:t>
            </a:r>
            <a:r>
              <a:rPr lang="ru-RU" sz="4000" b="1" u="sng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шаг</a:t>
            </a:r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:    </a:t>
            </a:r>
            <a:r>
              <a:rPr lang="ru-RU" b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Организация работы комиссии</a:t>
            </a:r>
            <a:endParaRPr lang="ru-RU" b="1" u="sng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*Групповой несчастный случай, несчастный случай со смертельным исходом – в течение 10 дней;</a:t>
            </a:r>
          </a:p>
          <a:p>
            <a:pPr>
              <a:buNone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* Остальные несчастные случаи – в течение 3-х дней.</a:t>
            </a:r>
          </a:p>
          <a:p>
            <a:pPr>
              <a:buNone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*Нарушение установленных сроков расследования недопустимо, т.к. своевременное расследование несчастных случаев имеет решающее значение для правильного определения истинных причин несчастного случая.</a:t>
            </a:r>
            <a:endParaRPr lang="ru-RU" b="1" u="sng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626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Порядок расследования и учёта несчастных случаев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</a:t>
            </a:r>
            <a:r>
              <a:rPr lang="ru-RU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ходе расследования любого несчастного случая,   члены комиссии обязаны лично: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 произвести обследование места происшествия;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опросить пострадавшего (по возможности) и очевидцев несчастного случая;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изучить действующие в образовательном учреждении нормативные и организационно-распорядительные документы,	 регламентирующие требования	 безопасности, обязанности и ответственность конкретных должностных лиц за обеспечение здоровых и безопасных условий образовательного процесса;</a:t>
            </a: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866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Порядок расследования и учёта несчастных случаев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5259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 рассмотреть (заслушать) должностных и иных лиц, показания которых могут быть необходимы;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установить причины происшествия и лиц, допустивших нарушения законодательных, нормативных правовых актов по охране труда и технике безопасности;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 предложить руководителю образовательного учреждения необходимые мероприятия по предупреждению подобных несчастных случаев.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6638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Порядок расследования и учёта несчастных случаев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1494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b="1" u="sng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5 шаг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:     </a:t>
            </a:r>
            <a:r>
              <a:rPr lang="ru-RU" b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Оформление</a:t>
            </a:r>
            <a:r>
              <a:rPr lang="ru-RU" b="1" u="sng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документации</a:t>
            </a:r>
          </a:p>
          <a:p>
            <a:pPr>
              <a:buNone/>
            </a:pPr>
            <a:r>
              <a:rPr lang="ru-RU" sz="2800" b="1" dirty="0" smtClean="0"/>
              <a:t> 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1.Первоочередным действием при расследовании несчастного случая, является своевременный и тщательный осмотр места происшествия. По итогам осмотра составляется протокол осмотра места несчастного случая.</a:t>
            </a:r>
          </a:p>
          <a:p>
            <a:pPr>
              <a:buNone/>
            </a:pP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2.Собрать письменные объяснения должностных и иных лиц, сведения которых представляются важными для выяснения обстоятельств и причин несчастного случая. </a:t>
            </a:r>
          </a:p>
          <a:p>
            <a:pPr>
              <a:buNone/>
            </a:pPr>
            <a:endParaRPr lang="ru-RU" sz="2800" b="1" dirty="0"/>
          </a:p>
        </p:txBody>
      </p:sp>
    </p:spTree>
    <p:extLst>
      <p:ext uri="{BB962C8B-B14F-4D97-AF65-F5344CB8AC3E}">
        <p14:creationId xmlns="" xmlns:p14="http://schemas.microsoft.com/office/powerpoint/2010/main" val="373750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Порядок расследования и учёта несчастных случаев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50720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24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Основными документами расследования несчастных случаев с обучающимися или воспитанниками являются: 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1.Протокол осмотра места несчастного случая, происшедшего.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</a:t>
            </a:r>
            <a:r>
              <a:rPr lang="ru-RU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Протокол   опроса пострадавшего при несчастном случае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3. Объяснительные записки  очевидцев происшедшего, должностных и иных лиц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4.     Акт о несчастном случае по форме Н-2, 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составляемый по каждому несчастному случаю. (</a:t>
            </a:r>
            <a:r>
              <a:rPr lang="ru-RU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составляется в 4 экземплярах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</a:t>
            </a:r>
          </a:p>
          <a:p>
            <a:pPr>
              <a:buNone/>
            </a:pPr>
            <a:endParaRPr lang="ru-RU" sz="2800" b="1" dirty="0"/>
          </a:p>
        </p:txBody>
      </p:sp>
    </p:spTree>
    <p:extLst>
      <p:ext uri="{BB962C8B-B14F-4D97-AF65-F5344CB8AC3E}">
        <p14:creationId xmlns="" xmlns:p14="http://schemas.microsoft.com/office/powerpoint/2010/main" val="144396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588</TotalTime>
  <Words>1133</Words>
  <Application>Microsoft Office PowerPoint</Application>
  <PresentationFormat>Экран (4:3)</PresentationFormat>
  <Paragraphs>123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ПОЛОЖЕНИЕ О ПОРЯДКЕ ПРОВЕДЕНИЯ ИНСТРУКТАЖЕЙ ПО ОХРАНЕ ТРУДА С УЧАЩИМИСЯ ШКОЛЫ </vt:lpstr>
      <vt:lpstr>Виды инструктажей для учащихся</vt:lpstr>
      <vt:lpstr>Виды инструктажей для учащихся</vt:lpstr>
      <vt:lpstr>Виды инструктажей для учащихся</vt:lpstr>
      <vt:lpstr>Виды инструктажей для учащихся</vt:lpstr>
      <vt:lpstr>Виды инструктажей для учащихся</vt:lpstr>
      <vt:lpstr>Виды инструктажей для учащихся</vt:lpstr>
      <vt:lpstr>Виды инструктажей для учащихся</vt:lpstr>
      <vt:lpstr>Виды инструктажей для учащихся</vt:lpstr>
      <vt:lpstr>Виды инструктажей для учащихся</vt:lpstr>
      <vt:lpstr>Виды инструктажей для учащихся</vt:lpstr>
      <vt:lpstr>О комплексе мер по профилактике травматизма обучающихся. Порядок расследования несчастных случаев с обучающимися</vt:lpstr>
      <vt:lpstr>Нормативная     база</vt:lpstr>
      <vt:lpstr> Порядок расследования и учёта несчастных случаев</vt:lpstr>
      <vt:lpstr> Порядок расследования и учёта несчастных случаев</vt:lpstr>
      <vt:lpstr> Порядок расследования и учёта несчастных случаев</vt:lpstr>
      <vt:lpstr> Порядок расследования и учёта несчастных случаев</vt:lpstr>
      <vt:lpstr>Порядок расследования и учёта несчастных случаев</vt:lpstr>
      <vt:lpstr>Порядок расследования и учёта несчастных случаев</vt:lpstr>
      <vt:lpstr>Порядок расследования и учёта несчастных случаев</vt:lpstr>
      <vt:lpstr>Порядок расследования и учёта несчастных случаев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комплексе мер по профилактике травматизма обучающихся. Порядок расследования несчастных случаев с обучающимися</dc:title>
  <dc:creator>Ткачев</dc:creator>
  <cp:lastModifiedBy>User</cp:lastModifiedBy>
  <cp:revision>46</cp:revision>
  <dcterms:created xsi:type="dcterms:W3CDTF">2011-10-12T12:53:09Z</dcterms:created>
  <dcterms:modified xsi:type="dcterms:W3CDTF">2013-11-13T08:00:11Z</dcterms:modified>
</cp:coreProperties>
</file>